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Sora Medium"/>
      <p:regular r:id="rId17"/>
    </p:embeddedFont>
    <p:embeddedFont>
      <p:font typeface="Sora Medium"/>
      <p:regular r:id="rId18"/>
    </p:embeddedFont>
    <p:embeddedFont>
      <p:font typeface="Noto Sans TC"/>
      <p:regular r:id="rId19"/>
    </p:embeddedFont>
    <p:embeddedFont>
      <p:font typeface="Noto Sans TC"/>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4-1.png>
</file>

<file path=ppt/media/image-4-2.png>
</file>

<file path=ppt/media/image-5-1.png>
</file>

<file path=ppt/media/image-5-2.png>
</file>

<file path=ppt/media/image-5-3.png>
</file>

<file path=ppt/media/image-5-4.png>
</file>

<file path=ppt/media/image-6-1.png>
</file>

<file path=ppt/media/image-6-2.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319808"/>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97B8FF"/>
                </a:solidFill>
                <a:latin typeface="Sora Medium" pitchFamily="34" charset="0"/>
                <a:ea typeface="Sora Medium" pitchFamily="34" charset="-122"/>
                <a:cs typeface="Sora Medium" pitchFamily="34" charset="-120"/>
              </a:rPr>
              <a:t>Analysis of Ed Sheeran's Lyrics</a:t>
            </a:r>
            <a:endParaRPr lang="en-US" sz="4450" dirty="0"/>
          </a:p>
        </p:txBody>
      </p:sp>
      <p:sp>
        <p:nvSpPr>
          <p:cNvPr id="4" name="Text 1"/>
          <p:cNvSpPr/>
          <p:nvPr/>
        </p:nvSpPr>
        <p:spPr>
          <a:xfrm>
            <a:off x="793790" y="3077528"/>
            <a:ext cx="7556421" cy="907018"/>
          </a:xfrm>
          <a:prstGeom prst="rect">
            <a:avLst/>
          </a:prstGeom>
          <a:noFill/>
          <a:ln/>
        </p:spPr>
        <p:txBody>
          <a:bodyPr wrap="square" lIns="0" tIns="0" rIns="0" bIns="0" rtlCol="0" anchor="t"/>
          <a:lstStyle/>
          <a:p>
            <a:pPr algn="l" indent="0" marL="0">
              <a:lnSpc>
                <a:spcPts val="3550"/>
              </a:lnSpc>
              <a:buNone/>
            </a:pPr>
            <a:r>
              <a:rPr lang="en-US" sz="2200" b="1" dirty="0">
                <a:solidFill>
                  <a:srgbClr val="E0D6DE"/>
                </a:solidFill>
                <a:latin typeface="Noto Sans TC" pitchFamily="34" charset="0"/>
                <a:ea typeface="Noto Sans TC" pitchFamily="34" charset="-122"/>
                <a:cs typeface="Noto Sans TC" pitchFamily="34" charset="-120"/>
              </a:rPr>
              <a:t>Exploring lyrical themes, sentiment, and trends through data analysis.</a:t>
            </a:r>
            <a:endParaRPr lang="en-US" sz="2200" dirty="0"/>
          </a:p>
        </p:txBody>
      </p:sp>
      <p:sp>
        <p:nvSpPr>
          <p:cNvPr id="5" name="Text 2"/>
          <p:cNvSpPr/>
          <p:nvPr/>
        </p:nvSpPr>
        <p:spPr>
          <a:xfrm>
            <a:off x="793790" y="4239697"/>
            <a:ext cx="7556421" cy="362903"/>
          </a:xfrm>
          <a:prstGeom prst="rect">
            <a:avLst/>
          </a:prstGeom>
          <a:noFill/>
          <a:ln/>
        </p:spPr>
        <p:txBody>
          <a:bodyPr wrap="none" lIns="0" tIns="0" rIns="0" bIns="0" rtlCol="0" anchor="t"/>
          <a:lstStyle/>
          <a:p>
            <a:pPr algn="l" indent="0" marL="0">
              <a:lnSpc>
                <a:spcPts val="2850"/>
              </a:lnSpc>
              <a:buNone/>
            </a:pPr>
            <a:r>
              <a:rPr lang="en-US" sz="1750" b="1" dirty="0">
                <a:solidFill>
                  <a:srgbClr val="E0D6DE"/>
                </a:solidFill>
                <a:latin typeface="Noto Sans TC" pitchFamily="34" charset="0"/>
                <a:ea typeface="Noto Sans TC" pitchFamily="34" charset="-122"/>
                <a:cs typeface="Noto Sans TC" pitchFamily="34" charset="-120"/>
              </a:rPr>
              <a:t>Team Members: </a:t>
            </a:r>
            <a:endParaRPr lang="en-US" sz="1750" dirty="0"/>
          </a:p>
        </p:txBody>
      </p:sp>
      <p:sp>
        <p:nvSpPr>
          <p:cNvPr id="6" name="Text 3"/>
          <p:cNvSpPr/>
          <p:nvPr/>
        </p:nvSpPr>
        <p:spPr>
          <a:xfrm>
            <a:off x="793790" y="4857750"/>
            <a:ext cx="7556421" cy="453509"/>
          </a:xfrm>
          <a:prstGeom prst="rect">
            <a:avLst/>
          </a:prstGeom>
          <a:noFill/>
          <a:ln/>
        </p:spPr>
        <p:txBody>
          <a:bodyPr wrap="none" lIns="0" tIns="0" rIns="0" bIns="0" rtlCol="0" anchor="t"/>
          <a:lstStyle/>
          <a:p>
            <a:pPr algn="l" marL="342900" indent="-342900">
              <a:lnSpc>
                <a:spcPts val="2850"/>
              </a:lnSpc>
              <a:buSzPct val="100000"/>
              <a:buChar char="•"/>
            </a:pPr>
            <a:r>
              <a:rPr lang="en-US" sz="1750" b="1" i="1" dirty="0">
                <a:solidFill>
                  <a:srgbClr val="E0D6DE"/>
                </a:solidFill>
                <a:latin typeface="Noto Sans TC" pitchFamily="34" charset="0"/>
                <a:ea typeface="Noto Sans TC" pitchFamily="34" charset="-122"/>
                <a:cs typeface="Noto Sans TC" pitchFamily="34" charset="-120"/>
              </a:rPr>
              <a:t>Ansh Baheti</a:t>
            </a:r>
            <a:endParaRPr lang="en-US" sz="1750" dirty="0"/>
          </a:p>
        </p:txBody>
      </p:sp>
      <p:sp>
        <p:nvSpPr>
          <p:cNvPr id="7" name="Text 4"/>
          <p:cNvSpPr/>
          <p:nvPr/>
        </p:nvSpPr>
        <p:spPr>
          <a:xfrm>
            <a:off x="793790" y="5390555"/>
            <a:ext cx="7556421" cy="453509"/>
          </a:xfrm>
          <a:prstGeom prst="rect">
            <a:avLst/>
          </a:prstGeom>
          <a:noFill/>
          <a:ln/>
        </p:spPr>
        <p:txBody>
          <a:bodyPr wrap="none" lIns="0" tIns="0" rIns="0" bIns="0" rtlCol="0" anchor="t"/>
          <a:lstStyle/>
          <a:p>
            <a:pPr algn="l" marL="342900" indent="-342900">
              <a:lnSpc>
                <a:spcPts val="2850"/>
              </a:lnSpc>
              <a:buSzPct val="100000"/>
              <a:buChar char="•"/>
            </a:pPr>
            <a:r>
              <a:rPr lang="en-US" sz="1750" b="1" i="1" dirty="0">
                <a:solidFill>
                  <a:srgbClr val="E0D6DE"/>
                </a:solidFill>
                <a:latin typeface="Noto Sans TC" pitchFamily="34" charset="0"/>
                <a:ea typeface="Noto Sans TC" pitchFamily="34" charset="-122"/>
                <a:cs typeface="Noto Sans TC" pitchFamily="34" charset="-120"/>
              </a:rPr>
              <a:t>Jatin Bisen</a:t>
            </a:r>
            <a:endParaRPr lang="en-US" sz="1750" dirty="0"/>
          </a:p>
        </p:txBody>
      </p:sp>
      <p:sp>
        <p:nvSpPr>
          <p:cNvPr id="8" name="Text 5"/>
          <p:cNvSpPr/>
          <p:nvPr/>
        </p:nvSpPr>
        <p:spPr>
          <a:xfrm>
            <a:off x="793790" y="5923359"/>
            <a:ext cx="7556421" cy="453509"/>
          </a:xfrm>
          <a:prstGeom prst="rect">
            <a:avLst/>
          </a:prstGeom>
          <a:noFill/>
          <a:ln/>
        </p:spPr>
        <p:txBody>
          <a:bodyPr wrap="none" lIns="0" tIns="0" rIns="0" bIns="0" rtlCol="0" anchor="t"/>
          <a:lstStyle/>
          <a:p>
            <a:pPr algn="l" marL="342900" indent="-342900">
              <a:lnSpc>
                <a:spcPts val="2850"/>
              </a:lnSpc>
              <a:buSzPct val="100000"/>
              <a:buChar char="•"/>
            </a:pPr>
            <a:r>
              <a:rPr lang="en-US" sz="1750" b="1" i="1" dirty="0">
                <a:solidFill>
                  <a:srgbClr val="E0D6DE"/>
                </a:solidFill>
                <a:latin typeface="Noto Sans TC" pitchFamily="34" charset="0"/>
                <a:ea typeface="Noto Sans TC" pitchFamily="34" charset="-122"/>
                <a:cs typeface="Noto Sans TC" pitchFamily="34" charset="-120"/>
              </a:rPr>
              <a:t>Pushkar Gupta and </a:t>
            </a:r>
            <a:endParaRPr lang="en-US" sz="1750" dirty="0"/>
          </a:p>
        </p:txBody>
      </p:sp>
      <p:sp>
        <p:nvSpPr>
          <p:cNvPr id="9" name="Text 6"/>
          <p:cNvSpPr/>
          <p:nvPr/>
        </p:nvSpPr>
        <p:spPr>
          <a:xfrm>
            <a:off x="793790" y="6456164"/>
            <a:ext cx="7556421" cy="453509"/>
          </a:xfrm>
          <a:prstGeom prst="rect">
            <a:avLst/>
          </a:prstGeom>
          <a:noFill/>
          <a:ln/>
        </p:spPr>
        <p:txBody>
          <a:bodyPr wrap="none" lIns="0" tIns="0" rIns="0" bIns="0" rtlCol="0" anchor="t"/>
          <a:lstStyle/>
          <a:p>
            <a:pPr algn="l" marL="342900" indent="-342900">
              <a:lnSpc>
                <a:spcPts val="2850"/>
              </a:lnSpc>
              <a:buSzPct val="100000"/>
              <a:buChar char="•"/>
            </a:pPr>
            <a:r>
              <a:rPr lang="en-US" sz="1750" b="1" i="1" dirty="0">
                <a:solidFill>
                  <a:srgbClr val="E0D6DE"/>
                </a:solidFill>
                <a:latin typeface="Noto Sans TC" pitchFamily="34" charset="0"/>
                <a:ea typeface="Noto Sans TC" pitchFamily="34" charset="-122"/>
                <a:cs typeface="Noto Sans TC" pitchFamily="34" charset="-120"/>
              </a:rPr>
              <a:t>Divyansh Choudhary</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66537"/>
            <a:ext cx="5387102" cy="673418"/>
          </a:xfrm>
          <a:prstGeom prst="rect">
            <a:avLst/>
          </a:prstGeom>
          <a:noFill/>
          <a:ln/>
        </p:spPr>
        <p:txBody>
          <a:bodyPr wrap="none" lIns="0" tIns="0" rIns="0" bIns="0" rtlCol="0" anchor="t"/>
          <a:lstStyle/>
          <a:p>
            <a:pPr algn="l" indent="0" marL="0">
              <a:lnSpc>
                <a:spcPts val="5300"/>
              </a:lnSpc>
              <a:buNone/>
            </a:pPr>
            <a:r>
              <a:rPr lang="en-US" sz="4200" dirty="0">
                <a:solidFill>
                  <a:srgbClr val="97B8FF"/>
                </a:solidFill>
                <a:latin typeface="Sora Medium" pitchFamily="34" charset="0"/>
                <a:ea typeface="Sora Medium" pitchFamily="34" charset="-122"/>
                <a:cs typeface="Sora Medium" pitchFamily="34" charset="-120"/>
              </a:rPr>
              <a:t>Conclusion</a:t>
            </a:r>
            <a:endParaRPr lang="en-US" sz="4200" dirty="0"/>
          </a:p>
        </p:txBody>
      </p:sp>
      <p:sp>
        <p:nvSpPr>
          <p:cNvPr id="4" name="Shape 1"/>
          <p:cNvSpPr/>
          <p:nvPr/>
        </p:nvSpPr>
        <p:spPr>
          <a:xfrm>
            <a:off x="6280190" y="1863090"/>
            <a:ext cx="161568" cy="2534603"/>
          </a:xfrm>
          <a:prstGeom prst="roundRect">
            <a:avLst>
              <a:gd name="adj" fmla="val 20006"/>
            </a:avLst>
          </a:prstGeom>
          <a:solidFill>
            <a:srgbClr val="26262B"/>
          </a:solidFill>
          <a:ln/>
        </p:spPr>
      </p:sp>
      <p:sp>
        <p:nvSpPr>
          <p:cNvPr id="5" name="Text 2"/>
          <p:cNvSpPr/>
          <p:nvPr/>
        </p:nvSpPr>
        <p:spPr>
          <a:xfrm>
            <a:off x="6764893" y="1863090"/>
            <a:ext cx="2693551" cy="336590"/>
          </a:xfrm>
          <a:prstGeom prst="rect">
            <a:avLst/>
          </a:prstGeom>
          <a:noFill/>
          <a:ln/>
        </p:spPr>
        <p:txBody>
          <a:bodyPr wrap="none" lIns="0" tIns="0" rIns="0" bIns="0" rtlCol="0" anchor="t"/>
          <a:lstStyle/>
          <a:p>
            <a:pPr algn="l" indent="0" marL="0">
              <a:lnSpc>
                <a:spcPts val="2650"/>
              </a:lnSpc>
              <a:buNone/>
            </a:pPr>
            <a:r>
              <a:rPr lang="en-US" sz="2100" dirty="0">
                <a:solidFill>
                  <a:srgbClr val="E0D6DE"/>
                </a:solidFill>
                <a:latin typeface="Sora Medium" pitchFamily="34" charset="0"/>
                <a:ea typeface="Sora Medium" pitchFamily="34" charset="-122"/>
                <a:cs typeface="Sora Medium" pitchFamily="34" charset="-120"/>
              </a:rPr>
              <a:t>Patterns &amp; Trends</a:t>
            </a:r>
            <a:endParaRPr lang="en-US" sz="2100" dirty="0"/>
          </a:p>
        </p:txBody>
      </p:sp>
      <p:sp>
        <p:nvSpPr>
          <p:cNvPr id="6" name="Text 3"/>
          <p:cNvSpPr/>
          <p:nvPr/>
        </p:nvSpPr>
        <p:spPr>
          <a:xfrm>
            <a:off x="6764893" y="2328863"/>
            <a:ext cx="7071717" cy="2068830"/>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Noto Sans TC" pitchFamily="34" charset="0"/>
                <a:ea typeface="Noto Sans TC" pitchFamily="34" charset="-122"/>
                <a:cs typeface="Noto Sans TC" pitchFamily="34" charset="-120"/>
              </a:rPr>
              <a:t>Our analysis reveals consistent patterns in Ed Sheeran's lyrics, including repeated word usage centered around emotional and personal themes. The sentiment across his songs tends to be positive and hopeful, which resonates well with his audience. Additionally, we observed bursts of creative output that align with album releases, highlighting periods of heightened productivity and artistic evolution.</a:t>
            </a:r>
            <a:endParaRPr lang="en-US" sz="1650" dirty="0"/>
          </a:p>
        </p:txBody>
      </p:sp>
      <p:sp>
        <p:nvSpPr>
          <p:cNvPr id="7" name="Shape 4"/>
          <p:cNvSpPr/>
          <p:nvPr/>
        </p:nvSpPr>
        <p:spPr>
          <a:xfrm>
            <a:off x="6603325" y="4613077"/>
            <a:ext cx="161568" cy="2534603"/>
          </a:xfrm>
          <a:prstGeom prst="roundRect">
            <a:avLst>
              <a:gd name="adj" fmla="val 20006"/>
            </a:avLst>
          </a:prstGeom>
          <a:solidFill>
            <a:srgbClr val="26262B"/>
          </a:solidFill>
          <a:ln/>
        </p:spPr>
      </p:sp>
      <p:sp>
        <p:nvSpPr>
          <p:cNvPr id="8" name="Text 5"/>
          <p:cNvSpPr/>
          <p:nvPr/>
        </p:nvSpPr>
        <p:spPr>
          <a:xfrm>
            <a:off x="7088029" y="4613077"/>
            <a:ext cx="2693551" cy="336590"/>
          </a:xfrm>
          <a:prstGeom prst="rect">
            <a:avLst/>
          </a:prstGeom>
          <a:noFill/>
          <a:ln/>
        </p:spPr>
        <p:txBody>
          <a:bodyPr wrap="none" lIns="0" tIns="0" rIns="0" bIns="0" rtlCol="0" anchor="t"/>
          <a:lstStyle/>
          <a:p>
            <a:pPr algn="l" indent="0" marL="0">
              <a:lnSpc>
                <a:spcPts val="2650"/>
              </a:lnSpc>
              <a:buNone/>
            </a:pPr>
            <a:r>
              <a:rPr lang="en-US" sz="2100" dirty="0">
                <a:solidFill>
                  <a:srgbClr val="E0D6DE"/>
                </a:solidFill>
                <a:latin typeface="Sora Medium" pitchFamily="34" charset="0"/>
                <a:ea typeface="Sora Medium" pitchFamily="34" charset="-122"/>
                <a:cs typeface="Sora Medium" pitchFamily="34" charset="-120"/>
              </a:rPr>
              <a:t>Next Steps</a:t>
            </a:r>
            <a:endParaRPr lang="en-US" sz="2100" dirty="0"/>
          </a:p>
        </p:txBody>
      </p:sp>
      <p:sp>
        <p:nvSpPr>
          <p:cNvPr id="9" name="Text 6"/>
          <p:cNvSpPr/>
          <p:nvPr/>
        </p:nvSpPr>
        <p:spPr>
          <a:xfrm>
            <a:off x="7088029" y="5078849"/>
            <a:ext cx="6748582" cy="2068830"/>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Noto Sans TC" pitchFamily="34" charset="0"/>
                <a:ea typeface="Noto Sans TC" pitchFamily="34" charset="-122"/>
                <a:cs typeface="Noto Sans TC" pitchFamily="34" charset="-120"/>
              </a:rPr>
              <a:t>To deepen insights, we recommend expanding this analysis to include a broader range of artists and albums. Comparative studies could uncover unique stylistic differences and common trends across genres or periods. This approach will provide a more comprehensive understanding of lyrical themes and their impact on listeners.</a:t>
            </a:r>
            <a:endParaRPr lang="en-US" sz="1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931426"/>
            <a:ext cx="5387102" cy="673418"/>
          </a:xfrm>
          <a:prstGeom prst="rect">
            <a:avLst/>
          </a:prstGeom>
          <a:noFill/>
          <a:ln/>
        </p:spPr>
        <p:txBody>
          <a:bodyPr wrap="none" lIns="0" tIns="0" rIns="0" bIns="0" rtlCol="0" anchor="t"/>
          <a:lstStyle/>
          <a:p>
            <a:pPr algn="l" indent="0" marL="0">
              <a:lnSpc>
                <a:spcPts val="5300"/>
              </a:lnSpc>
              <a:buNone/>
            </a:pPr>
            <a:r>
              <a:rPr lang="en-US" sz="4200" dirty="0">
                <a:solidFill>
                  <a:srgbClr val="97B8FF"/>
                </a:solidFill>
                <a:latin typeface="Sora Medium" pitchFamily="34" charset="0"/>
                <a:ea typeface="Sora Medium" pitchFamily="34" charset="-122"/>
                <a:cs typeface="Sora Medium" pitchFamily="34" charset="-120"/>
              </a:rPr>
              <a:t>Project Overview</a:t>
            </a:r>
            <a:endParaRPr lang="en-US" sz="4200" dirty="0"/>
          </a:p>
        </p:txBody>
      </p:sp>
      <p:sp>
        <p:nvSpPr>
          <p:cNvPr id="4" name="Shape 1"/>
          <p:cNvSpPr/>
          <p:nvPr/>
        </p:nvSpPr>
        <p:spPr>
          <a:xfrm>
            <a:off x="793790" y="1927979"/>
            <a:ext cx="7556421" cy="2749748"/>
          </a:xfrm>
          <a:prstGeom prst="roundRect">
            <a:avLst>
              <a:gd name="adj" fmla="val 1175"/>
            </a:avLst>
          </a:prstGeom>
          <a:solidFill>
            <a:srgbClr val="26262B"/>
          </a:solidFill>
          <a:ln/>
        </p:spPr>
      </p:sp>
      <p:sp>
        <p:nvSpPr>
          <p:cNvPr id="5" name="Text 2"/>
          <p:cNvSpPr/>
          <p:nvPr/>
        </p:nvSpPr>
        <p:spPr>
          <a:xfrm>
            <a:off x="1009174" y="2143363"/>
            <a:ext cx="2693551" cy="336590"/>
          </a:xfrm>
          <a:prstGeom prst="rect">
            <a:avLst/>
          </a:prstGeom>
          <a:noFill/>
          <a:ln/>
        </p:spPr>
        <p:txBody>
          <a:bodyPr wrap="none" lIns="0" tIns="0" rIns="0" bIns="0" rtlCol="0" anchor="t"/>
          <a:lstStyle/>
          <a:p>
            <a:pPr algn="l" indent="0" marL="0">
              <a:lnSpc>
                <a:spcPts val="2650"/>
              </a:lnSpc>
              <a:buNone/>
            </a:pPr>
            <a:r>
              <a:rPr lang="en-US" sz="2100" dirty="0">
                <a:solidFill>
                  <a:srgbClr val="E0D6DE"/>
                </a:solidFill>
                <a:latin typeface="Sora Medium" pitchFamily="34" charset="0"/>
                <a:ea typeface="Sora Medium" pitchFamily="34" charset="-122"/>
                <a:cs typeface="Sora Medium" pitchFamily="34" charset="-120"/>
              </a:rPr>
              <a:t>Primary Objectives</a:t>
            </a:r>
            <a:endParaRPr lang="en-US" sz="2100" dirty="0"/>
          </a:p>
        </p:txBody>
      </p:sp>
      <p:sp>
        <p:nvSpPr>
          <p:cNvPr id="6" name="Text 3"/>
          <p:cNvSpPr/>
          <p:nvPr/>
        </p:nvSpPr>
        <p:spPr>
          <a:xfrm>
            <a:off x="1009174" y="2609136"/>
            <a:ext cx="7125653" cy="689610"/>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Noto Sans TC" pitchFamily="34" charset="0"/>
                <a:ea typeface="Noto Sans TC" pitchFamily="34" charset="-122"/>
                <a:cs typeface="Noto Sans TC" pitchFamily="34" charset="-120"/>
              </a:rPr>
              <a:t>Analyze song lyrics to uncover common words, themes, and sentiment patterns.</a:t>
            </a:r>
            <a:endParaRPr lang="en-US" sz="1650" dirty="0"/>
          </a:p>
        </p:txBody>
      </p:sp>
      <p:sp>
        <p:nvSpPr>
          <p:cNvPr id="7" name="Text 4"/>
          <p:cNvSpPr/>
          <p:nvPr/>
        </p:nvSpPr>
        <p:spPr>
          <a:xfrm>
            <a:off x="1009174" y="3427928"/>
            <a:ext cx="7125653" cy="1034415"/>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Noto Sans TC" pitchFamily="34" charset="0"/>
                <a:ea typeface="Noto Sans TC" pitchFamily="34" charset="-122"/>
                <a:cs typeface="Noto Sans TC" pitchFamily="34" charset="-120"/>
              </a:rPr>
              <a:t>Using natural language processing, this project aims to identify trends and emotional nuances throughout Ed Sheeran’s broad catalog, enhancing understanding of his style and audience connection.</a:t>
            </a:r>
            <a:endParaRPr lang="en-US" sz="1650" dirty="0"/>
          </a:p>
        </p:txBody>
      </p:sp>
      <p:sp>
        <p:nvSpPr>
          <p:cNvPr id="8" name="Shape 5"/>
          <p:cNvSpPr/>
          <p:nvPr/>
        </p:nvSpPr>
        <p:spPr>
          <a:xfrm>
            <a:off x="793790" y="4893112"/>
            <a:ext cx="7556421" cy="2404943"/>
          </a:xfrm>
          <a:prstGeom prst="roundRect">
            <a:avLst>
              <a:gd name="adj" fmla="val 1344"/>
            </a:avLst>
          </a:prstGeom>
          <a:solidFill>
            <a:srgbClr val="26262B"/>
          </a:solidFill>
          <a:ln/>
        </p:spPr>
      </p:sp>
      <p:sp>
        <p:nvSpPr>
          <p:cNvPr id="9" name="Text 6"/>
          <p:cNvSpPr/>
          <p:nvPr/>
        </p:nvSpPr>
        <p:spPr>
          <a:xfrm>
            <a:off x="1009174" y="5108496"/>
            <a:ext cx="2693551" cy="336590"/>
          </a:xfrm>
          <a:prstGeom prst="rect">
            <a:avLst/>
          </a:prstGeom>
          <a:noFill/>
          <a:ln/>
        </p:spPr>
        <p:txBody>
          <a:bodyPr wrap="none" lIns="0" tIns="0" rIns="0" bIns="0" rtlCol="0" anchor="t"/>
          <a:lstStyle/>
          <a:p>
            <a:pPr algn="l" indent="0" marL="0">
              <a:lnSpc>
                <a:spcPts val="2650"/>
              </a:lnSpc>
              <a:buNone/>
            </a:pPr>
            <a:r>
              <a:rPr lang="en-US" sz="2100" dirty="0">
                <a:solidFill>
                  <a:srgbClr val="E0D6DE"/>
                </a:solidFill>
                <a:latin typeface="Sora Medium" pitchFamily="34" charset="0"/>
                <a:ea typeface="Sora Medium" pitchFamily="34" charset="-122"/>
                <a:cs typeface="Sora Medium" pitchFamily="34" charset="-120"/>
              </a:rPr>
              <a:t>Structural Insights</a:t>
            </a:r>
            <a:endParaRPr lang="en-US" sz="2100" dirty="0"/>
          </a:p>
        </p:txBody>
      </p:sp>
      <p:sp>
        <p:nvSpPr>
          <p:cNvPr id="10" name="Text 7"/>
          <p:cNvSpPr/>
          <p:nvPr/>
        </p:nvSpPr>
        <p:spPr>
          <a:xfrm>
            <a:off x="1009174" y="5574268"/>
            <a:ext cx="7125653" cy="344805"/>
          </a:xfrm>
          <a:prstGeom prst="rect">
            <a:avLst/>
          </a:prstGeom>
          <a:noFill/>
          <a:ln/>
        </p:spPr>
        <p:txBody>
          <a:bodyPr wrap="none" lIns="0" tIns="0" rIns="0" bIns="0" rtlCol="0" anchor="t"/>
          <a:lstStyle/>
          <a:p>
            <a:pPr algn="l" indent="0" marL="0">
              <a:lnSpc>
                <a:spcPts val="2700"/>
              </a:lnSpc>
              <a:buNone/>
            </a:pPr>
            <a:r>
              <a:rPr lang="en-US" sz="1650" dirty="0">
                <a:solidFill>
                  <a:srgbClr val="E0D6DE"/>
                </a:solidFill>
                <a:latin typeface="Noto Sans TC" pitchFamily="34" charset="0"/>
                <a:ea typeface="Noto Sans TC" pitchFamily="34" charset="-122"/>
                <a:cs typeface="Noto Sans TC" pitchFamily="34" charset="-120"/>
              </a:rPr>
              <a:t>Investigate lyric length, structure, and release patterns over the years.</a:t>
            </a:r>
            <a:endParaRPr lang="en-US" sz="1650" dirty="0"/>
          </a:p>
        </p:txBody>
      </p:sp>
      <p:sp>
        <p:nvSpPr>
          <p:cNvPr id="11" name="Text 8"/>
          <p:cNvSpPr/>
          <p:nvPr/>
        </p:nvSpPr>
        <p:spPr>
          <a:xfrm>
            <a:off x="1009174" y="6048256"/>
            <a:ext cx="7125653" cy="1034415"/>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Noto Sans TC" pitchFamily="34" charset="0"/>
                <a:ea typeface="Noto Sans TC" pitchFamily="34" charset="-122"/>
                <a:cs typeface="Noto Sans TC" pitchFamily="34" charset="-120"/>
              </a:rPr>
              <a:t>By assessing changes in lyric complexity and song release frequency, we aim to reveal key aspects of Ed Sheeran's evolving musical journey and influences.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594604"/>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97B8FF"/>
                </a:solidFill>
                <a:latin typeface="Sora Medium" pitchFamily="34" charset="0"/>
                <a:ea typeface="Sora Medium" pitchFamily="34" charset="-122"/>
                <a:cs typeface="Sora Medium" pitchFamily="34" charset="-120"/>
              </a:rPr>
              <a:t>Data Set Overview</a:t>
            </a:r>
            <a:endParaRPr lang="en-US" sz="4450" dirty="0"/>
          </a:p>
        </p:txBody>
      </p:sp>
      <p:sp>
        <p:nvSpPr>
          <p:cNvPr id="4" name="Text 1"/>
          <p:cNvSpPr/>
          <p:nvPr/>
        </p:nvSpPr>
        <p:spPr>
          <a:xfrm>
            <a:off x="6280190" y="2643545"/>
            <a:ext cx="3066931" cy="354330"/>
          </a:xfrm>
          <a:prstGeom prst="rect">
            <a:avLst/>
          </a:prstGeom>
          <a:noFill/>
          <a:ln/>
        </p:spPr>
        <p:txBody>
          <a:bodyPr wrap="none" lIns="0" tIns="0" rIns="0" bIns="0" rtlCol="0" anchor="t"/>
          <a:lstStyle/>
          <a:p>
            <a:pPr algn="l" indent="0" marL="0">
              <a:lnSpc>
                <a:spcPts val="2750"/>
              </a:lnSpc>
              <a:buNone/>
            </a:pPr>
            <a:r>
              <a:rPr lang="en-US" sz="2200" dirty="0">
                <a:solidFill>
                  <a:srgbClr val="97B8FF"/>
                </a:solidFill>
                <a:latin typeface="Sora Medium" pitchFamily="34" charset="0"/>
                <a:ea typeface="Sora Medium" pitchFamily="34" charset="-122"/>
                <a:cs typeface="Sora Medium" pitchFamily="34" charset="-120"/>
              </a:rPr>
              <a:t>Total Songs Analyzed</a:t>
            </a:r>
            <a:endParaRPr lang="en-US" sz="2200" dirty="0"/>
          </a:p>
        </p:txBody>
      </p:sp>
      <p:sp>
        <p:nvSpPr>
          <p:cNvPr id="5" name="Text 2"/>
          <p:cNvSpPr/>
          <p:nvPr/>
        </p:nvSpPr>
        <p:spPr>
          <a:xfrm>
            <a:off x="6280190" y="3338036"/>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Over 150 songs spanning Ed Sheeran's discography</a:t>
            </a:r>
            <a:endParaRPr lang="en-US" sz="1750" dirty="0"/>
          </a:p>
        </p:txBody>
      </p:sp>
      <p:sp>
        <p:nvSpPr>
          <p:cNvPr id="6" name="Shape 3"/>
          <p:cNvSpPr/>
          <p:nvPr/>
        </p:nvSpPr>
        <p:spPr>
          <a:xfrm>
            <a:off x="6280190" y="3956090"/>
            <a:ext cx="510302" cy="510302"/>
          </a:xfrm>
          <a:prstGeom prst="roundRect">
            <a:avLst>
              <a:gd name="adj" fmla="val 6667"/>
            </a:avLst>
          </a:prstGeom>
          <a:solidFill>
            <a:srgbClr val="26262B"/>
          </a:solidFill>
          <a:ln/>
        </p:spPr>
      </p:sp>
      <p:sp>
        <p:nvSpPr>
          <p:cNvPr id="7" name="Text 4"/>
          <p:cNvSpPr/>
          <p:nvPr/>
        </p:nvSpPr>
        <p:spPr>
          <a:xfrm>
            <a:off x="7017306" y="403395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Sora Medium" pitchFamily="34" charset="0"/>
                <a:ea typeface="Sora Medium" pitchFamily="34" charset="-122"/>
                <a:cs typeface="Sora Medium" pitchFamily="34" charset="-120"/>
              </a:rPr>
              <a:t>Data Size</a:t>
            </a:r>
            <a:endParaRPr lang="en-US" sz="2200" dirty="0"/>
          </a:p>
        </p:txBody>
      </p:sp>
      <p:sp>
        <p:nvSpPr>
          <p:cNvPr id="8" name="Text 5"/>
          <p:cNvSpPr/>
          <p:nvPr/>
        </p:nvSpPr>
        <p:spPr>
          <a:xfrm>
            <a:off x="7017306" y="4524375"/>
            <a:ext cx="2899410"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296 songs analyzed, with lyrics for 294 songs.</a:t>
            </a:r>
            <a:endParaRPr lang="en-US" sz="1750" dirty="0"/>
          </a:p>
        </p:txBody>
      </p:sp>
      <p:sp>
        <p:nvSpPr>
          <p:cNvPr id="9" name="Shape 6"/>
          <p:cNvSpPr/>
          <p:nvPr/>
        </p:nvSpPr>
        <p:spPr>
          <a:xfrm>
            <a:off x="10200203" y="3956090"/>
            <a:ext cx="510302" cy="510302"/>
          </a:xfrm>
          <a:prstGeom prst="roundRect">
            <a:avLst>
              <a:gd name="adj" fmla="val 6667"/>
            </a:avLst>
          </a:prstGeom>
          <a:solidFill>
            <a:srgbClr val="26262B"/>
          </a:solidFill>
          <a:ln/>
        </p:spPr>
      </p:sp>
      <p:sp>
        <p:nvSpPr>
          <p:cNvPr id="10" name="Text 7"/>
          <p:cNvSpPr/>
          <p:nvPr/>
        </p:nvSpPr>
        <p:spPr>
          <a:xfrm>
            <a:off x="10937319" y="403395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Sora Medium" pitchFamily="34" charset="0"/>
                <a:ea typeface="Sora Medium" pitchFamily="34" charset="-122"/>
                <a:cs typeface="Sora Medium" pitchFamily="34" charset="-120"/>
              </a:rPr>
              <a:t>Content Details</a:t>
            </a:r>
            <a:endParaRPr lang="en-US" sz="2200" dirty="0"/>
          </a:p>
        </p:txBody>
      </p:sp>
      <p:sp>
        <p:nvSpPr>
          <p:cNvPr id="11" name="Text 8"/>
          <p:cNvSpPr/>
          <p:nvPr/>
        </p:nvSpPr>
        <p:spPr>
          <a:xfrm>
            <a:off x="10937319" y="4524375"/>
            <a:ext cx="2899410"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Includes title, album, year, release date, and full lyrics.</a:t>
            </a:r>
            <a:endParaRPr lang="en-US" sz="1750" dirty="0"/>
          </a:p>
        </p:txBody>
      </p:sp>
      <p:sp>
        <p:nvSpPr>
          <p:cNvPr id="12" name="Shape 9"/>
          <p:cNvSpPr/>
          <p:nvPr/>
        </p:nvSpPr>
        <p:spPr>
          <a:xfrm>
            <a:off x="6280190" y="5703808"/>
            <a:ext cx="510302" cy="510302"/>
          </a:xfrm>
          <a:prstGeom prst="roundRect">
            <a:avLst>
              <a:gd name="adj" fmla="val 6667"/>
            </a:avLst>
          </a:prstGeom>
          <a:solidFill>
            <a:srgbClr val="26262B"/>
          </a:solidFill>
          <a:ln/>
        </p:spPr>
      </p:sp>
      <p:sp>
        <p:nvSpPr>
          <p:cNvPr id="13" name="Text 10"/>
          <p:cNvSpPr/>
          <p:nvPr/>
        </p:nvSpPr>
        <p:spPr>
          <a:xfrm>
            <a:off x="7017306" y="578167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Sora Medium" pitchFamily="34" charset="0"/>
                <a:ea typeface="Sora Medium" pitchFamily="34" charset="-122"/>
                <a:cs typeface="Sora Medium" pitchFamily="34" charset="-120"/>
              </a:rPr>
              <a:t>Career Scope</a:t>
            </a:r>
            <a:endParaRPr lang="en-US" sz="2200" dirty="0"/>
          </a:p>
        </p:txBody>
      </p:sp>
      <p:sp>
        <p:nvSpPr>
          <p:cNvPr id="14" name="Text 11"/>
          <p:cNvSpPr/>
          <p:nvPr/>
        </p:nvSpPr>
        <p:spPr>
          <a:xfrm>
            <a:off x="7017306" y="6272093"/>
            <a:ext cx="6819305"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Covers multiple albums spanning Ed Sheeran's career.</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315200" y="0"/>
            <a:ext cx="7315200" cy="8229600"/>
          </a:xfrm>
          <a:prstGeom prst="rect">
            <a:avLst/>
          </a:prstGeom>
        </p:spPr>
      </p:pic>
      <p:pic>
        <p:nvPicPr>
          <p:cNvPr id="3" name="Image 1" descr="preencoded.png">    </p:cNvPr>
          <p:cNvPicPr>
            <a:picLocks noChangeAspect="1"/>
          </p:cNvPicPr>
          <p:nvPr/>
        </p:nvPicPr>
        <p:blipFill>
          <a:blip r:embed="rId2"/>
          <a:stretch>
            <a:fillRect/>
          </a:stretch>
        </p:blipFill>
        <p:spPr>
          <a:xfrm>
            <a:off x="7598688" y="2427684"/>
            <a:ext cx="6748224" cy="3374112"/>
          </a:xfrm>
          <a:prstGeom prst="rect">
            <a:avLst/>
          </a:prstGeom>
        </p:spPr>
      </p:pic>
      <p:sp>
        <p:nvSpPr>
          <p:cNvPr id="4" name="Text 0"/>
          <p:cNvSpPr/>
          <p:nvPr/>
        </p:nvSpPr>
        <p:spPr>
          <a:xfrm>
            <a:off x="793790" y="2382560"/>
            <a:ext cx="5727621" cy="1417558"/>
          </a:xfrm>
          <a:prstGeom prst="rect">
            <a:avLst/>
          </a:prstGeom>
          <a:noFill/>
          <a:ln/>
        </p:spPr>
        <p:txBody>
          <a:bodyPr wrap="square" lIns="0" tIns="0" rIns="0" bIns="0" rtlCol="0" anchor="t"/>
          <a:lstStyle/>
          <a:p>
            <a:pPr algn="l" indent="0" marL="0">
              <a:lnSpc>
                <a:spcPts val="5550"/>
              </a:lnSpc>
              <a:buNone/>
            </a:pPr>
            <a:r>
              <a:rPr lang="en-US" sz="4450" dirty="0">
                <a:solidFill>
                  <a:srgbClr val="97B8FF"/>
                </a:solidFill>
                <a:latin typeface="Sora Medium" pitchFamily="34" charset="0"/>
                <a:ea typeface="Sora Medium" pitchFamily="34" charset="-122"/>
                <a:cs typeface="Sora Medium" pitchFamily="34" charset="-120"/>
              </a:rPr>
              <a:t>Word Cloud of Lyrics</a:t>
            </a:r>
            <a:endParaRPr lang="en-US" sz="4450" dirty="0"/>
          </a:p>
        </p:txBody>
      </p:sp>
      <p:sp>
        <p:nvSpPr>
          <p:cNvPr id="5" name="Text 1"/>
          <p:cNvSpPr/>
          <p:nvPr/>
        </p:nvSpPr>
        <p:spPr>
          <a:xfrm>
            <a:off x="793790" y="4140279"/>
            <a:ext cx="5727621"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The word cloud reveals frequently used emotional and personal words.</a:t>
            </a:r>
            <a:endParaRPr lang="en-US" sz="1750" dirty="0"/>
          </a:p>
        </p:txBody>
      </p:sp>
      <p:sp>
        <p:nvSpPr>
          <p:cNvPr id="6" name="Text 2"/>
          <p:cNvSpPr/>
          <p:nvPr/>
        </p:nvSpPr>
        <p:spPr>
          <a:xfrm>
            <a:off x="793790" y="5121235"/>
            <a:ext cx="5727621"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Words like 'love,' 'know,' and 'heart' dominate the lyrical landscape.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39197" y="2612350"/>
            <a:ext cx="5007888" cy="3004780"/>
          </a:xfrm>
          <a:prstGeom prst="rect">
            <a:avLst/>
          </a:prstGeom>
        </p:spPr>
      </p:pic>
      <p:sp>
        <p:nvSpPr>
          <p:cNvPr id="4" name="Text 0"/>
          <p:cNvSpPr/>
          <p:nvPr/>
        </p:nvSpPr>
        <p:spPr>
          <a:xfrm>
            <a:off x="6274356" y="771287"/>
            <a:ext cx="5251847" cy="598051"/>
          </a:xfrm>
          <a:prstGeom prst="rect">
            <a:avLst/>
          </a:prstGeom>
          <a:noFill/>
          <a:ln/>
        </p:spPr>
        <p:txBody>
          <a:bodyPr wrap="none" lIns="0" tIns="0" rIns="0" bIns="0" rtlCol="0" anchor="t"/>
          <a:lstStyle/>
          <a:p>
            <a:pPr algn="l" indent="0" marL="0">
              <a:lnSpc>
                <a:spcPts val="4700"/>
              </a:lnSpc>
              <a:buNone/>
            </a:pPr>
            <a:r>
              <a:rPr lang="en-US" sz="3750" dirty="0">
                <a:solidFill>
                  <a:srgbClr val="97B8FF"/>
                </a:solidFill>
                <a:latin typeface="Sora Medium" pitchFamily="34" charset="0"/>
                <a:ea typeface="Sora Medium" pitchFamily="34" charset="-122"/>
                <a:cs typeface="Sora Medium" pitchFamily="34" charset="-120"/>
              </a:rPr>
              <a:t>Most Frequent Words</a:t>
            </a:r>
            <a:endParaRPr lang="en-US" sz="3750" dirty="0"/>
          </a:p>
        </p:txBody>
      </p:sp>
      <p:pic>
        <p:nvPicPr>
          <p:cNvPr id="5" name="Image 2" descr="preencoded.png">    </p:cNvPr>
          <p:cNvPicPr>
            <a:picLocks noChangeAspect="1"/>
          </p:cNvPicPr>
          <p:nvPr/>
        </p:nvPicPr>
        <p:blipFill>
          <a:blip r:embed="rId3"/>
          <a:stretch>
            <a:fillRect/>
          </a:stretch>
        </p:blipFill>
        <p:spPr>
          <a:xfrm>
            <a:off x="6274356" y="1656397"/>
            <a:ext cx="956905" cy="2747843"/>
          </a:xfrm>
          <a:prstGeom prst="rect">
            <a:avLst/>
          </a:prstGeom>
        </p:spPr>
      </p:pic>
      <p:sp>
        <p:nvSpPr>
          <p:cNvPr id="6" name="Text 1"/>
          <p:cNvSpPr/>
          <p:nvPr/>
        </p:nvSpPr>
        <p:spPr>
          <a:xfrm>
            <a:off x="7518321" y="1847731"/>
            <a:ext cx="2392323" cy="298966"/>
          </a:xfrm>
          <a:prstGeom prst="rect">
            <a:avLst/>
          </a:prstGeom>
          <a:noFill/>
          <a:ln/>
        </p:spPr>
        <p:txBody>
          <a:bodyPr wrap="none" lIns="0" tIns="0" rIns="0" bIns="0" rtlCol="0" anchor="t"/>
          <a:lstStyle/>
          <a:p>
            <a:pPr algn="l" indent="0" marL="0">
              <a:lnSpc>
                <a:spcPts val="2350"/>
              </a:lnSpc>
              <a:buNone/>
            </a:pPr>
            <a:r>
              <a:rPr lang="en-US" sz="1850" dirty="0">
                <a:solidFill>
                  <a:srgbClr val="E0D6DE"/>
                </a:solidFill>
                <a:latin typeface="Sora Medium" pitchFamily="34" charset="0"/>
                <a:ea typeface="Sora Medium" pitchFamily="34" charset="-122"/>
                <a:cs typeface="Sora Medium" pitchFamily="34" charset="-120"/>
              </a:rPr>
              <a:t>Top Words</a:t>
            </a:r>
            <a:endParaRPr lang="en-US" sz="1850" dirty="0"/>
          </a:p>
        </p:txBody>
      </p:sp>
      <p:sp>
        <p:nvSpPr>
          <p:cNvPr id="7" name="Text 2"/>
          <p:cNvSpPr/>
          <p:nvPr/>
        </p:nvSpPr>
        <p:spPr>
          <a:xfrm>
            <a:off x="7518321" y="2261473"/>
            <a:ext cx="6324124" cy="1224439"/>
          </a:xfrm>
          <a:prstGeom prst="rect">
            <a:avLst/>
          </a:prstGeom>
          <a:noFill/>
          <a:ln/>
        </p:spPr>
        <p:txBody>
          <a:bodyPr wrap="square" lIns="0" tIns="0" rIns="0" bIns="0" rtlCol="0" anchor="t"/>
          <a:lstStyle/>
          <a:p>
            <a:pPr algn="l" indent="0" marL="0">
              <a:lnSpc>
                <a:spcPts val="2400"/>
              </a:lnSpc>
              <a:buNone/>
            </a:pPr>
            <a:r>
              <a:rPr lang="en-US" sz="1500" dirty="0">
                <a:solidFill>
                  <a:srgbClr val="E0D6DE"/>
                </a:solidFill>
                <a:latin typeface="Noto Sans TC" pitchFamily="34" charset="0"/>
                <a:ea typeface="Noto Sans TC" pitchFamily="34" charset="-122"/>
                <a:cs typeface="Noto Sans TC" pitchFamily="34" charset="-120"/>
              </a:rPr>
              <a:t>Besides themes of love, words expressing emotion and personal reflection are common throughout Ed Sheeran's lyrics. These include words like "heart," "feel," and "stay," which help convey intimate and heartfelt stories.</a:t>
            </a:r>
            <a:endParaRPr lang="en-US" sz="1500" dirty="0"/>
          </a:p>
        </p:txBody>
      </p:sp>
      <p:sp>
        <p:nvSpPr>
          <p:cNvPr id="8" name="Text 3"/>
          <p:cNvSpPr/>
          <p:nvPr/>
        </p:nvSpPr>
        <p:spPr>
          <a:xfrm>
            <a:off x="7518321" y="3600688"/>
            <a:ext cx="6324124" cy="612219"/>
          </a:xfrm>
          <a:prstGeom prst="rect">
            <a:avLst/>
          </a:prstGeom>
          <a:noFill/>
          <a:ln/>
        </p:spPr>
        <p:txBody>
          <a:bodyPr wrap="square" lIns="0" tIns="0" rIns="0" bIns="0" rtlCol="0" anchor="t"/>
          <a:lstStyle/>
          <a:p>
            <a:pPr algn="l" indent="0" marL="0">
              <a:lnSpc>
                <a:spcPts val="2400"/>
              </a:lnSpc>
              <a:buNone/>
            </a:pPr>
            <a:r>
              <a:rPr lang="en-US" sz="1500" dirty="0">
                <a:solidFill>
                  <a:srgbClr val="E0D6DE"/>
                </a:solidFill>
                <a:latin typeface="Noto Sans TC" pitchFamily="34" charset="0"/>
                <a:ea typeface="Noto Sans TC" pitchFamily="34" charset="-122"/>
                <a:cs typeface="Noto Sans TC" pitchFamily="34" charset="-120"/>
              </a:rPr>
              <a:t>This recurring vocabulary highlights the introspective and emotional nature of his songwriting, resonating with listeners on a personal level.</a:t>
            </a:r>
            <a:endParaRPr lang="en-US" sz="1500" dirty="0"/>
          </a:p>
        </p:txBody>
      </p:sp>
      <p:pic>
        <p:nvPicPr>
          <p:cNvPr id="9" name="Image 3" descr="preencoded.png">    </p:cNvPr>
          <p:cNvPicPr>
            <a:picLocks noChangeAspect="1"/>
          </p:cNvPicPr>
          <p:nvPr/>
        </p:nvPicPr>
        <p:blipFill>
          <a:blip r:embed="rId4"/>
          <a:stretch>
            <a:fillRect/>
          </a:stretch>
        </p:blipFill>
        <p:spPr>
          <a:xfrm>
            <a:off x="6274356" y="4404241"/>
            <a:ext cx="956905" cy="3053953"/>
          </a:xfrm>
          <a:prstGeom prst="rect">
            <a:avLst/>
          </a:prstGeom>
        </p:spPr>
      </p:pic>
      <p:sp>
        <p:nvSpPr>
          <p:cNvPr id="10" name="Text 4"/>
          <p:cNvSpPr/>
          <p:nvPr/>
        </p:nvSpPr>
        <p:spPr>
          <a:xfrm>
            <a:off x="7518321" y="4595574"/>
            <a:ext cx="2392323" cy="298966"/>
          </a:xfrm>
          <a:prstGeom prst="rect">
            <a:avLst/>
          </a:prstGeom>
          <a:noFill/>
          <a:ln/>
        </p:spPr>
        <p:txBody>
          <a:bodyPr wrap="none" lIns="0" tIns="0" rIns="0" bIns="0" rtlCol="0" anchor="t"/>
          <a:lstStyle/>
          <a:p>
            <a:pPr algn="l" indent="0" marL="0">
              <a:lnSpc>
                <a:spcPts val="2350"/>
              </a:lnSpc>
              <a:buNone/>
            </a:pPr>
            <a:r>
              <a:rPr lang="en-US" sz="1850" dirty="0">
                <a:solidFill>
                  <a:srgbClr val="E0D6DE"/>
                </a:solidFill>
                <a:latin typeface="Sora Medium" pitchFamily="34" charset="0"/>
                <a:ea typeface="Sora Medium" pitchFamily="34" charset="-122"/>
                <a:cs typeface="Sora Medium" pitchFamily="34" charset="-120"/>
              </a:rPr>
              <a:t>Language Style</a:t>
            </a:r>
            <a:endParaRPr lang="en-US" sz="1850" dirty="0"/>
          </a:p>
        </p:txBody>
      </p:sp>
      <p:sp>
        <p:nvSpPr>
          <p:cNvPr id="11" name="Text 5"/>
          <p:cNvSpPr/>
          <p:nvPr/>
        </p:nvSpPr>
        <p:spPr>
          <a:xfrm>
            <a:off x="7518321" y="5009317"/>
            <a:ext cx="6324124" cy="1224439"/>
          </a:xfrm>
          <a:prstGeom prst="rect">
            <a:avLst/>
          </a:prstGeom>
          <a:noFill/>
          <a:ln/>
        </p:spPr>
        <p:txBody>
          <a:bodyPr wrap="square" lIns="0" tIns="0" rIns="0" bIns="0" rtlCol="0" anchor="t"/>
          <a:lstStyle/>
          <a:p>
            <a:pPr algn="l" indent="0" marL="0">
              <a:lnSpc>
                <a:spcPts val="2400"/>
              </a:lnSpc>
              <a:buNone/>
            </a:pPr>
            <a:r>
              <a:rPr lang="en-US" sz="1500" dirty="0">
                <a:solidFill>
                  <a:srgbClr val="E0D6DE"/>
                </a:solidFill>
                <a:latin typeface="Noto Sans TC" pitchFamily="34" charset="0"/>
                <a:ea typeface="Noto Sans TC" pitchFamily="34" charset="-122"/>
                <a:cs typeface="Noto Sans TC" pitchFamily="34" charset="-120"/>
              </a:rPr>
              <a:t>Ed Sheeran employs simple, relatable vocabulary that enhances the emotional connection with his audience. The use of everyday words and phrases allows listeners to easily understand and relate to the lyrics.</a:t>
            </a:r>
            <a:endParaRPr lang="en-US" sz="1500" dirty="0"/>
          </a:p>
        </p:txBody>
      </p:sp>
      <p:sp>
        <p:nvSpPr>
          <p:cNvPr id="12" name="Text 6"/>
          <p:cNvSpPr/>
          <p:nvPr/>
        </p:nvSpPr>
        <p:spPr>
          <a:xfrm>
            <a:off x="7518321" y="6348532"/>
            <a:ext cx="6324124" cy="918329"/>
          </a:xfrm>
          <a:prstGeom prst="rect">
            <a:avLst/>
          </a:prstGeom>
          <a:noFill/>
          <a:ln/>
        </p:spPr>
        <p:txBody>
          <a:bodyPr wrap="square" lIns="0" tIns="0" rIns="0" bIns="0" rtlCol="0" anchor="t"/>
          <a:lstStyle/>
          <a:p>
            <a:pPr algn="l" indent="0" marL="0">
              <a:lnSpc>
                <a:spcPts val="2400"/>
              </a:lnSpc>
              <a:buNone/>
            </a:pPr>
            <a:r>
              <a:rPr lang="en-US" sz="1500" dirty="0">
                <a:solidFill>
                  <a:srgbClr val="E0D6DE"/>
                </a:solidFill>
                <a:latin typeface="Noto Sans TC" pitchFamily="34" charset="0"/>
                <a:ea typeface="Noto Sans TC" pitchFamily="34" charset="-122"/>
                <a:cs typeface="Noto Sans TC" pitchFamily="34" charset="-120"/>
              </a:rPr>
              <a:t>This straightforward language style helps to communicate complex emotions in an accessible way, making his songs widely appealing and memorable.</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73152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2427684"/>
            <a:ext cx="6748224" cy="3374112"/>
          </a:xfrm>
          <a:prstGeom prst="rect">
            <a:avLst/>
          </a:prstGeom>
        </p:spPr>
      </p:pic>
      <p:sp>
        <p:nvSpPr>
          <p:cNvPr id="4" name="Text 0"/>
          <p:cNvSpPr/>
          <p:nvPr/>
        </p:nvSpPr>
        <p:spPr>
          <a:xfrm>
            <a:off x="8108990" y="1988463"/>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97B8FF"/>
                </a:solidFill>
                <a:latin typeface="Sora Medium" pitchFamily="34" charset="0"/>
                <a:ea typeface="Sora Medium" pitchFamily="34" charset="-122"/>
                <a:cs typeface="Sora Medium" pitchFamily="34" charset="-120"/>
              </a:rPr>
              <a:t>Sentiment Analysis</a:t>
            </a:r>
            <a:endParaRPr lang="en-US" sz="4450" dirty="0"/>
          </a:p>
        </p:txBody>
      </p:sp>
      <p:sp>
        <p:nvSpPr>
          <p:cNvPr id="5" name="Shape 1"/>
          <p:cNvSpPr/>
          <p:nvPr/>
        </p:nvSpPr>
        <p:spPr>
          <a:xfrm>
            <a:off x="8108990" y="3037403"/>
            <a:ext cx="5727621" cy="1306949"/>
          </a:xfrm>
          <a:prstGeom prst="roundRect">
            <a:avLst>
              <a:gd name="adj" fmla="val 2603"/>
            </a:avLst>
          </a:prstGeom>
          <a:solidFill>
            <a:srgbClr val="26262B"/>
          </a:solidFill>
          <a:ln/>
        </p:spPr>
      </p:sp>
      <p:sp>
        <p:nvSpPr>
          <p:cNvPr id="6" name="Text 2"/>
          <p:cNvSpPr/>
          <p:nvPr/>
        </p:nvSpPr>
        <p:spPr>
          <a:xfrm>
            <a:off x="8335804" y="326421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Sora Medium" pitchFamily="34" charset="0"/>
                <a:ea typeface="Sora Medium" pitchFamily="34" charset="-122"/>
                <a:cs typeface="Sora Medium" pitchFamily="34" charset="-120"/>
              </a:rPr>
              <a:t>Positive Sentiment</a:t>
            </a:r>
            <a:endParaRPr lang="en-US" sz="2200" dirty="0"/>
          </a:p>
        </p:txBody>
      </p:sp>
      <p:sp>
        <p:nvSpPr>
          <p:cNvPr id="7" name="Text 3"/>
          <p:cNvSpPr/>
          <p:nvPr/>
        </p:nvSpPr>
        <p:spPr>
          <a:xfrm>
            <a:off x="8335804" y="3754636"/>
            <a:ext cx="5273993" cy="362903"/>
          </a:xfrm>
          <a:prstGeom prst="rect">
            <a:avLst/>
          </a:prstGeom>
          <a:noFill/>
          <a:ln/>
        </p:spPr>
        <p:txBody>
          <a:bodyPr wrap="none" lIns="0" tIns="0" rIns="0" bIns="0" rtlCol="0" anchor="t"/>
          <a:lstStyle/>
          <a:p>
            <a:pPr algn="l"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Most lyrics reflect a positive and hopeful tone.</a:t>
            </a:r>
            <a:endParaRPr lang="en-US" sz="1750" dirty="0"/>
          </a:p>
        </p:txBody>
      </p:sp>
      <p:sp>
        <p:nvSpPr>
          <p:cNvPr id="8" name="Shape 4"/>
          <p:cNvSpPr/>
          <p:nvPr/>
        </p:nvSpPr>
        <p:spPr>
          <a:xfrm>
            <a:off x="8108990" y="4571167"/>
            <a:ext cx="5727621" cy="1669852"/>
          </a:xfrm>
          <a:prstGeom prst="roundRect">
            <a:avLst>
              <a:gd name="adj" fmla="val 2038"/>
            </a:avLst>
          </a:prstGeom>
          <a:solidFill>
            <a:srgbClr val="26262B"/>
          </a:solidFill>
          <a:ln/>
        </p:spPr>
      </p:sp>
      <p:sp>
        <p:nvSpPr>
          <p:cNvPr id="9" name="Text 5"/>
          <p:cNvSpPr/>
          <p:nvPr/>
        </p:nvSpPr>
        <p:spPr>
          <a:xfrm>
            <a:off x="8335804" y="479798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Sora Medium" pitchFamily="34" charset="0"/>
                <a:ea typeface="Sora Medium" pitchFamily="34" charset="-122"/>
                <a:cs typeface="Sora Medium" pitchFamily="34" charset="-120"/>
              </a:rPr>
              <a:t>Emotional Range</a:t>
            </a:r>
            <a:endParaRPr lang="en-US" sz="2200" dirty="0"/>
          </a:p>
        </p:txBody>
      </p:sp>
      <p:sp>
        <p:nvSpPr>
          <p:cNvPr id="10" name="Text 6"/>
          <p:cNvSpPr/>
          <p:nvPr/>
        </p:nvSpPr>
        <p:spPr>
          <a:xfrm>
            <a:off x="8335804" y="5288399"/>
            <a:ext cx="5273993"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Touches on themes of love, self-awareness, and resilience.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87956" y="621030"/>
            <a:ext cx="8826222" cy="4413052"/>
          </a:xfrm>
          <a:prstGeom prst="rect">
            <a:avLst/>
          </a:prstGeom>
        </p:spPr>
      </p:pic>
      <p:sp>
        <p:nvSpPr>
          <p:cNvPr id="3" name="Text 0"/>
          <p:cNvSpPr/>
          <p:nvPr/>
        </p:nvSpPr>
        <p:spPr>
          <a:xfrm>
            <a:off x="787956" y="5270421"/>
            <a:ext cx="4973360" cy="492443"/>
          </a:xfrm>
          <a:prstGeom prst="rect">
            <a:avLst/>
          </a:prstGeom>
          <a:noFill/>
          <a:ln/>
        </p:spPr>
        <p:txBody>
          <a:bodyPr wrap="none" lIns="0" tIns="0" rIns="0" bIns="0" rtlCol="0" anchor="t"/>
          <a:lstStyle/>
          <a:p>
            <a:pPr algn="l" indent="0" marL="0">
              <a:lnSpc>
                <a:spcPts val="3850"/>
              </a:lnSpc>
              <a:buNone/>
            </a:pPr>
            <a:r>
              <a:rPr lang="en-US" sz="3100" dirty="0">
                <a:solidFill>
                  <a:srgbClr val="97B8FF"/>
                </a:solidFill>
                <a:latin typeface="Sora Medium" pitchFamily="34" charset="0"/>
                <a:ea typeface="Sora Medium" pitchFamily="34" charset="-122"/>
                <a:cs typeface="Sora Medium" pitchFamily="34" charset="-120"/>
              </a:rPr>
              <a:t>Lyric Length Distribution</a:t>
            </a:r>
            <a:endParaRPr lang="en-US" sz="3100" dirty="0"/>
          </a:p>
        </p:txBody>
      </p:sp>
      <p:sp>
        <p:nvSpPr>
          <p:cNvPr id="4" name="Shape 1"/>
          <p:cNvSpPr/>
          <p:nvPr/>
        </p:nvSpPr>
        <p:spPr>
          <a:xfrm>
            <a:off x="965240" y="5999202"/>
            <a:ext cx="22860" cy="1609368"/>
          </a:xfrm>
          <a:prstGeom prst="roundRect">
            <a:avLst>
              <a:gd name="adj" fmla="val 103420"/>
            </a:avLst>
          </a:prstGeom>
          <a:solidFill>
            <a:srgbClr val="3F3F44"/>
          </a:solidFill>
          <a:ln/>
        </p:spPr>
      </p:sp>
      <p:sp>
        <p:nvSpPr>
          <p:cNvPr id="5" name="Shape 2"/>
          <p:cNvSpPr/>
          <p:nvPr/>
        </p:nvSpPr>
        <p:spPr>
          <a:xfrm>
            <a:off x="1119664" y="6165056"/>
            <a:ext cx="472797" cy="22860"/>
          </a:xfrm>
          <a:prstGeom prst="roundRect">
            <a:avLst>
              <a:gd name="adj" fmla="val 103420"/>
            </a:avLst>
          </a:prstGeom>
          <a:solidFill>
            <a:srgbClr val="3F3F44"/>
          </a:solidFill>
          <a:ln/>
        </p:spPr>
      </p:sp>
      <p:sp>
        <p:nvSpPr>
          <p:cNvPr id="6" name="Shape 3"/>
          <p:cNvSpPr/>
          <p:nvPr/>
        </p:nvSpPr>
        <p:spPr>
          <a:xfrm>
            <a:off x="787956" y="5999202"/>
            <a:ext cx="354568" cy="354568"/>
          </a:xfrm>
          <a:prstGeom prst="roundRect">
            <a:avLst>
              <a:gd name="adj" fmla="val 6668"/>
            </a:avLst>
          </a:prstGeom>
          <a:solidFill>
            <a:srgbClr val="26262B"/>
          </a:solidFill>
          <a:ln/>
        </p:spPr>
      </p:sp>
      <p:sp>
        <p:nvSpPr>
          <p:cNvPr id="7" name="Text 4"/>
          <p:cNvSpPr/>
          <p:nvPr/>
        </p:nvSpPr>
        <p:spPr>
          <a:xfrm>
            <a:off x="847070" y="6028730"/>
            <a:ext cx="236339" cy="295513"/>
          </a:xfrm>
          <a:prstGeom prst="rect">
            <a:avLst/>
          </a:prstGeom>
          <a:noFill/>
          <a:ln/>
        </p:spPr>
        <p:txBody>
          <a:bodyPr wrap="none" lIns="0" tIns="0" rIns="0" bIns="0" rtlCol="0" anchor="t"/>
          <a:lstStyle/>
          <a:p>
            <a:pPr algn="ctr" indent="0" marL="0">
              <a:lnSpc>
                <a:spcPts val="1850"/>
              </a:lnSpc>
              <a:buNone/>
            </a:pPr>
            <a:r>
              <a:rPr lang="en-US" sz="1850" dirty="0">
                <a:solidFill>
                  <a:srgbClr val="E0D6DE"/>
                </a:solidFill>
                <a:latin typeface="Sora Medium" pitchFamily="34" charset="0"/>
                <a:ea typeface="Sora Medium" pitchFamily="34" charset="-122"/>
                <a:cs typeface="Sora Medium" pitchFamily="34" charset="-120"/>
              </a:rPr>
              <a:t>1</a:t>
            </a:r>
            <a:endParaRPr lang="en-US" sz="1850" dirty="0"/>
          </a:p>
        </p:txBody>
      </p:sp>
      <p:sp>
        <p:nvSpPr>
          <p:cNvPr id="8" name="Text 5"/>
          <p:cNvSpPr/>
          <p:nvPr/>
        </p:nvSpPr>
        <p:spPr>
          <a:xfrm>
            <a:off x="1753314" y="6053376"/>
            <a:ext cx="1970127" cy="246221"/>
          </a:xfrm>
          <a:prstGeom prst="rect">
            <a:avLst/>
          </a:prstGeom>
          <a:noFill/>
          <a:ln/>
        </p:spPr>
        <p:txBody>
          <a:bodyPr wrap="none" lIns="0" tIns="0" rIns="0" bIns="0" rtlCol="0" anchor="t"/>
          <a:lstStyle/>
          <a:p>
            <a:pPr algn="l" indent="0" marL="0">
              <a:lnSpc>
                <a:spcPts val="1900"/>
              </a:lnSpc>
              <a:buNone/>
            </a:pPr>
            <a:r>
              <a:rPr lang="en-US" sz="1550" dirty="0">
                <a:solidFill>
                  <a:srgbClr val="E0D6DE"/>
                </a:solidFill>
                <a:latin typeface="Sora Medium" pitchFamily="34" charset="0"/>
                <a:ea typeface="Sora Medium" pitchFamily="34" charset="-122"/>
                <a:cs typeface="Sora Medium" pitchFamily="34" charset="-120"/>
              </a:rPr>
              <a:t>Typical Length</a:t>
            </a:r>
            <a:endParaRPr lang="en-US" sz="1550" dirty="0"/>
          </a:p>
        </p:txBody>
      </p:sp>
      <p:sp>
        <p:nvSpPr>
          <p:cNvPr id="9" name="Text 6"/>
          <p:cNvSpPr/>
          <p:nvPr/>
        </p:nvSpPr>
        <p:spPr>
          <a:xfrm>
            <a:off x="1753314" y="6394132"/>
            <a:ext cx="12089130" cy="252174"/>
          </a:xfrm>
          <a:prstGeom prst="rect">
            <a:avLst/>
          </a:prstGeom>
          <a:noFill/>
          <a:ln/>
        </p:spPr>
        <p:txBody>
          <a:bodyPr wrap="none" lIns="0" tIns="0" rIns="0" bIns="0" rtlCol="0" anchor="t"/>
          <a:lstStyle/>
          <a:p>
            <a:pPr algn="l" indent="0" marL="0">
              <a:lnSpc>
                <a:spcPts val="1950"/>
              </a:lnSpc>
              <a:buNone/>
            </a:pPr>
            <a:r>
              <a:rPr lang="en-US" sz="1200" dirty="0">
                <a:solidFill>
                  <a:srgbClr val="E0D6DE"/>
                </a:solidFill>
                <a:latin typeface="Noto Sans TC" pitchFamily="34" charset="0"/>
                <a:ea typeface="Noto Sans TC" pitchFamily="34" charset="-122"/>
                <a:cs typeface="Noto Sans TC" pitchFamily="34" charset="-120"/>
              </a:rPr>
              <a:t>Most songs cluster around 150-250 words.</a:t>
            </a:r>
            <a:endParaRPr lang="en-US" sz="1200" dirty="0"/>
          </a:p>
        </p:txBody>
      </p:sp>
      <p:sp>
        <p:nvSpPr>
          <p:cNvPr id="10" name="Shape 7"/>
          <p:cNvSpPr/>
          <p:nvPr/>
        </p:nvSpPr>
        <p:spPr>
          <a:xfrm>
            <a:off x="1119664" y="7127319"/>
            <a:ext cx="472797" cy="22860"/>
          </a:xfrm>
          <a:prstGeom prst="roundRect">
            <a:avLst>
              <a:gd name="adj" fmla="val 103420"/>
            </a:avLst>
          </a:prstGeom>
          <a:solidFill>
            <a:srgbClr val="3F3F44"/>
          </a:solidFill>
          <a:ln/>
        </p:spPr>
      </p:sp>
      <p:sp>
        <p:nvSpPr>
          <p:cNvPr id="11" name="Shape 8"/>
          <p:cNvSpPr/>
          <p:nvPr/>
        </p:nvSpPr>
        <p:spPr>
          <a:xfrm>
            <a:off x="787956" y="6961465"/>
            <a:ext cx="354568" cy="354568"/>
          </a:xfrm>
          <a:prstGeom prst="roundRect">
            <a:avLst>
              <a:gd name="adj" fmla="val 6668"/>
            </a:avLst>
          </a:prstGeom>
          <a:solidFill>
            <a:srgbClr val="26262B"/>
          </a:solidFill>
          <a:ln/>
        </p:spPr>
      </p:sp>
      <p:sp>
        <p:nvSpPr>
          <p:cNvPr id="12" name="Text 9"/>
          <p:cNvSpPr/>
          <p:nvPr/>
        </p:nvSpPr>
        <p:spPr>
          <a:xfrm>
            <a:off x="847070" y="6990993"/>
            <a:ext cx="236339" cy="295513"/>
          </a:xfrm>
          <a:prstGeom prst="rect">
            <a:avLst/>
          </a:prstGeom>
          <a:noFill/>
          <a:ln/>
        </p:spPr>
        <p:txBody>
          <a:bodyPr wrap="none" lIns="0" tIns="0" rIns="0" bIns="0" rtlCol="0" anchor="t"/>
          <a:lstStyle/>
          <a:p>
            <a:pPr algn="ctr" indent="0" marL="0">
              <a:lnSpc>
                <a:spcPts val="1850"/>
              </a:lnSpc>
              <a:buNone/>
            </a:pPr>
            <a:r>
              <a:rPr lang="en-US" sz="1850" dirty="0">
                <a:solidFill>
                  <a:srgbClr val="E0D6DE"/>
                </a:solidFill>
                <a:latin typeface="Sora Medium" pitchFamily="34" charset="0"/>
                <a:ea typeface="Sora Medium" pitchFamily="34" charset="-122"/>
                <a:cs typeface="Sora Medium" pitchFamily="34" charset="-120"/>
              </a:rPr>
              <a:t>2</a:t>
            </a:r>
            <a:endParaRPr lang="en-US" sz="1850" dirty="0"/>
          </a:p>
        </p:txBody>
      </p:sp>
      <p:sp>
        <p:nvSpPr>
          <p:cNvPr id="13" name="Text 10"/>
          <p:cNvSpPr/>
          <p:nvPr/>
        </p:nvSpPr>
        <p:spPr>
          <a:xfrm>
            <a:off x="1753314" y="7015639"/>
            <a:ext cx="1970127" cy="246221"/>
          </a:xfrm>
          <a:prstGeom prst="rect">
            <a:avLst/>
          </a:prstGeom>
          <a:noFill/>
          <a:ln/>
        </p:spPr>
        <p:txBody>
          <a:bodyPr wrap="none" lIns="0" tIns="0" rIns="0" bIns="0" rtlCol="0" anchor="t"/>
          <a:lstStyle/>
          <a:p>
            <a:pPr algn="l" indent="0" marL="0">
              <a:lnSpc>
                <a:spcPts val="1900"/>
              </a:lnSpc>
              <a:buNone/>
            </a:pPr>
            <a:r>
              <a:rPr lang="en-US" sz="1550" dirty="0">
                <a:solidFill>
                  <a:srgbClr val="E0D6DE"/>
                </a:solidFill>
                <a:latin typeface="Sora Medium" pitchFamily="34" charset="0"/>
                <a:ea typeface="Sora Medium" pitchFamily="34" charset="-122"/>
                <a:cs typeface="Sora Medium" pitchFamily="34" charset="-120"/>
              </a:rPr>
              <a:t>Consistency</a:t>
            </a:r>
            <a:endParaRPr lang="en-US" sz="1550" dirty="0"/>
          </a:p>
        </p:txBody>
      </p:sp>
      <p:sp>
        <p:nvSpPr>
          <p:cNvPr id="14" name="Text 11"/>
          <p:cNvSpPr/>
          <p:nvPr/>
        </p:nvSpPr>
        <p:spPr>
          <a:xfrm>
            <a:off x="1753314" y="7356396"/>
            <a:ext cx="12089130" cy="252174"/>
          </a:xfrm>
          <a:prstGeom prst="rect">
            <a:avLst/>
          </a:prstGeom>
          <a:noFill/>
          <a:ln/>
        </p:spPr>
        <p:txBody>
          <a:bodyPr wrap="none" lIns="0" tIns="0" rIns="0" bIns="0" rtlCol="0" anchor="t"/>
          <a:lstStyle/>
          <a:p>
            <a:pPr algn="l" indent="0" marL="0">
              <a:lnSpc>
                <a:spcPts val="1950"/>
              </a:lnSpc>
              <a:buNone/>
            </a:pPr>
            <a:r>
              <a:rPr lang="en-US" sz="1200" dirty="0">
                <a:solidFill>
                  <a:srgbClr val="E0D6DE"/>
                </a:solidFill>
                <a:latin typeface="Noto Sans TC" pitchFamily="34" charset="0"/>
                <a:ea typeface="Noto Sans TC" pitchFamily="34" charset="-122"/>
                <a:cs typeface="Noto Sans TC" pitchFamily="34" charset="-120"/>
              </a:rPr>
              <a:t>Stable lyric length aligns with modern pop song structures.</a:t>
            </a:r>
            <a:endParaRPr lang="en-US"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81752" y="535662"/>
            <a:ext cx="3933230" cy="395645"/>
          </a:xfrm>
          <a:prstGeom prst="rect">
            <a:avLst/>
          </a:prstGeom>
          <a:noFill/>
          <a:ln/>
        </p:spPr>
        <p:txBody>
          <a:bodyPr wrap="none" lIns="0" tIns="0" rIns="0" bIns="0" rtlCol="0" anchor="t"/>
          <a:lstStyle/>
          <a:p>
            <a:pPr algn="l" indent="0" marL="0">
              <a:lnSpc>
                <a:spcPts val="3100"/>
              </a:lnSpc>
              <a:buNone/>
            </a:pPr>
            <a:r>
              <a:rPr lang="en-US" sz="2450" dirty="0">
                <a:solidFill>
                  <a:srgbClr val="97B8FF"/>
                </a:solidFill>
                <a:latin typeface="Sora Medium" pitchFamily="34" charset="0"/>
                <a:ea typeface="Sora Medium" pitchFamily="34" charset="-122"/>
                <a:cs typeface="Sora Medium" pitchFamily="34" charset="-120"/>
              </a:rPr>
              <a:t>Songs Released Per Year</a:t>
            </a:r>
            <a:endParaRPr lang="en-US" sz="2450" dirty="0"/>
          </a:p>
        </p:txBody>
      </p:sp>
      <p:pic>
        <p:nvPicPr>
          <p:cNvPr id="3" name="Image 0" descr="preencoded.png">    </p:cNvPr>
          <p:cNvPicPr>
            <a:picLocks noChangeAspect="1"/>
          </p:cNvPicPr>
          <p:nvPr/>
        </p:nvPicPr>
        <p:blipFill>
          <a:blip r:embed="rId1"/>
          <a:stretch>
            <a:fillRect/>
          </a:stretch>
        </p:blipFill>
        <p:spPr>
          <a:xfrm>
            <a:off x="681752" y="1184434"/>
            <a:ext cx="11200328" cy="5600105"/>
          </a:xfrm>
          <a:prstGeom prst="rect">
            <a:avLst/>
          </a:prstGeom>
        </p:spPr>
      </p:pic>
      <p:sp>
        <p:nvSpPr>
          <p:cNvPr id="4" name="Text 1"/>
          <p:cNvSpPr/>
          <p:nvPr/>
        </p:nvSpPr>
        <p:spPr>
          <a:xfrm>
            <a:off x="681752" y="7053501"/>
            <a:ext cx="1582579" cy="197763"/>
          </a:xfrm>
          <a:prstGeom prst="rect">
            <a:avLst/>
          </a:prstGeom>
          <a:noFill/>
          <a:ln/>
        </p:spPr>
        <p:txBody>
          <a:bodyPr wrap="none" lIns="0" tIns="0" rIns="0" bIns="0" rtlCol="0" anchor="t"/>
          <a:lstStyle/>
          <a:p>
            <a:pPr algn="l" indent="0" marL="0">
              <a:lnSpc>
                <a:spcPts val="1550"/>
              </a:lnSpc>
              <a:buNone/>
            </a:pPr>
            <a:r>
              <a:rPr lang="en-US" sz="1200" dirty="0">
                <a:solidFill>
                  <a:srgbClr val="97B8FF"/>
                </a:solidFill>
                <a:latin typeface="Sora Medium" pitchFamily="34" charset="0"/>
                <a:ea typeface="Sora Medium" pitchFamily="34" charset="-122"/>
                <a:cs typeface="Sora Medium" pitchFamily="34" charset="-120"/>
              </a:rPr>
              <a:t>Release Trends</a:t>
            </a:r>
            <a:endParaRPr lang="en-US" sz="1200" dirty="0"/>
          </a:p>
        </p:txBody>
      </p:sp>
      <p:sp>
        <p:nvSpPr>
          <p:cNvPr id="5" name="Text 2"/>
          <p:cNvSpPr/>
          <p:nvPr/>
        </p:nvSpPr>
        <p:spPr>
          <a:xfrm>
            <a:off x="681752" y="7377827"/>
            <a:ext cx="6479024" cy="202406"/>
          </a:xfrm>
          <a:prstGeom prst="rect">
            <a:avLst/>
          </a:prstGeom>
          <a:noFill/>
          <a:ln/>
        </p:spPr>
        <p:txBody>
          <a:bodyPr wrap="none" lIns="0" tIns="0" rIns="0" bIns="0" rtlCol="0" anchor="t"/>
          <a:lstStyle/>
          <a:p>
            <a:pPr algn="l" indent="0" marL="0">
              <a:lnSpc>
                <a:spcPts val="1550"/>
              </a:lnSpc>
              <a:buNone/>
            </a:pPr>
            <a:r>
              <a:rPr lang="en-US" sz="950" dirty="0">
                <a:solidFill>
                  <a:srgbClr val="E0D6DE"/>
                </a:solidFill>
                <a:latin typeface="Noto Sans TC" pitchFamily="34" charset="0"/>
                <a:ea typeface="Noto Sans TC" pitchFamily="34" charset="-122"/>
                <a:cs typeface="Noto Sans TC" pitchFamily="34" charset="-120"/>
              </a:rPr>
              <a:t>Song output peaks coincide with new album releases and creative bursts.</a:t>
            </a:r>
            <a:endParaRPr lang="en-US" sz="950" dirty="0"/>
          </a:p>
        </p:txBody>
      </p:sp>
      <p:sp>
        <p:nvSpPr>
          <p:cNvPr id="6" name="Text 3"/>
          <p:cNvSpPr/>
          <p:nvPr/>
        </p:nvSpPr>
        <p:spPr>
          <a:xfrm>
            <a:off x="7477244" y="7053501"/>
            <a:ext cx="1582579" cy="197763"/>
          </a:xfrm>
          <a:prstGeom prst="rect">
            <a:avLst/>
          </a:prstGeom>
          <a:noFill/>
          <a:ln/>
        </p:spPr>
        <p:txBody>
          <a:bodyPr wrap="none" lIns="0" tIns="0" rIns="0" bIns="0" rtlCol="0" anchor="t"/>
          <a:lstStyle/>
          <a:p>
            <a:pPr algn="l" indent="0" marL="0">
              <a:lnSpc>
                <a:spcPts val="1550"/>
              </a:lnSpc>
              <a:buNone/>
            </a:pPr>
            <a:r>
              <a:rPr lang="en-US" sz="1200" dirty="0">
                <a:solidFill>
                  <a:srgbClr val="97B8FF"/>
                </a:solidFill>
                <a:latin typeface="Sora Medium" pitchFamily="34" charset="0"/>
                <a:ea typeface="Sora Medium" pitchFamily="34" charset="-122"/>
                <a:cs typeface="Sora Medium" pitchFamily="34" charset="-120"/>
              </a:rPr>
              <a:t>Career Highlights</a:t>
            </a:r>
            <a:endParaRPr lang="en-US" sz="1200" dirty="0"/>
          </a:p>
        </p:txBody>
      </p:sp>
      <p:sp>
        <p:nvSpPr>
          <p:cNvPr id="7" name="Text 4"/>
          <p:cNvSpPr/>
          <p:nvPr/>
        </p:nvSpPr>
        <p:spPr>
          <a:xfrm>
            <a:off x="7477244" y="7377827"/>
            <a:ext cx="6479024" cy="202406"/>
          </a:xfrm>
          <a:prstGeom prst="rect">
            <a:avLst/>
          </a:prstGeom>
          <a:noFill/>
          <a:ln/>
        </p:spPr>
        <p:txBody>
          <a:bodyPr wrap="none" lIns="0" tIns="0" rIns="0" bIns="0" rtlCol="0" anchor="t"/>
          <a:lstStyle/>
          <a:p>
            <a:pPr algn="l" indent="0" marL="0">
              <a:lnSpc>
                <a:spcPts val="1550"/>
              </a:lnSpc>
              <a:buNone/>
            </a:pPr>
            <a:r>
              <a:rPr lang="en-US" sz="950" dirty="0">
                <a:solidFill>
                  <a:srgbClr val="E0D6DE"/>
                </a:solidFill>
                <a:latin typeface="Noto Sans TC" pitchFamily="34" charset="0"/>
                <a:ea typeface="Noto Sans TC" pitchFamily="34" charset="-122"/>
                <a:cs typeface="Noto Sans TC" pitchFamily="34" charset="-120"/>
              </a:rPr>
              <a:t>Periods of high productivity reflect artistic evolution and public demand.</a:t>
            </a:r>
            <a:endParaRPr lang="en-US" sz="9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683657"/>
            <a:ext cx="5387102" cy="673418"/>
          </a:xfrm>
          <a:prstGeom prst="rect">
            <a:avLst/>
          </a:prstGeom>
          <a:noFill/>
          <a:ln/>
        </p:spPr>
        <p:txBody>
          <a:bodyPr wrap="none" lIns="0" tIns="0" rIns="0" bIns="0" rtlCol="0" anchor="t"/>
          <a:lstStyle/>
          <a:p>
            <a:pPr algn="l" indent="0" marL="0">
              <a:lnSpc>
                <a:spcPts val="5300"/>
              </a:lnSpc>
              <a:buNone/>
            </a:pPr>
            <a:r>
              <a:rPr lang="en-US" sz="4200" dirty="0">
                <a:solidFill>
                  <a:srgbClr val="97B8FF"/>
                </a:solidFill>
                <a:latin typeface="Sora Medium" pitchFamily="34" charset="0"/>
                <a:ea typeface="Sora Medium" pitchFamily="34" charset="-122"/>
                <a:cs typeface="Sora Medium" pitchFamily="34" charset="-120"/>
              </a:rPr>
              <a:t>Interesting Insights</a:t>
            </a:r>
            <a:endParaRPr lang="en-US" sz="4200" dirty="0"/>
          </a:p>
        </p:txBody>
      </p:sp>
      <p:sp>
        <p:nvSpPr>
          <p:cNvPr id="4" name="Shape 1"/>
          <p:cNvSpPr/>
          <p:nvPr/>
        </p:nvSpPr>
        <p:spPr>
          <a:xfrm>
            <a:off x="793790" y="1680210"/>
            <a:ext cx="484823" cy="484823"/>
          </a:xfrm>
          <a:prstGeom prst="roundRect">
            <a:avLst>
              <a:gd name="adj" fmla="val 6667"/>
            </a:avLst>
          </a:prstGeom>
          <a:solidFill>
            <a:srgbClr val="26262B"/>
          </a:solidFill>
          <a:ln/>
        </p:spPr>
      </p:sp>
      <p:sp>
        <p:nvSpPr>
          <p:cNvPr id="5" name="Text 2"/>
          <p:cNvSpPr/>
          <p:nvPr/>
        </p:nvSpPr>
        <p:spPr>
          <a:xfrm>
            <a:off x="1493996" y="1754267"/>
            <a:ext cx="2794040" cy="336590"/>
          </a:xfrm>
          <a:prstGeom prst="rect">
            <a:avLst/>
          </a:prstGeom>
          <a:noFill/>
          <a:ln/>
        </p:spPr>
        <p:txBody>
          <a:bodyPr wrap="none" lIns="0" tIns="0" rIns="0" bIns="0" rtlCol="0" anchor="t"/>
          <a:lstStyle/>
          <a:p>
            <a:pPr algn="l" indent="0" marL="0">
              <a:lnSpc>
                <a:spcPts val="2650"/>
              </a:lnSpc>
              <a:buNone/>
            </a:pPr>
            <a:r>
              <a:rPr lang="en-US" sz="2100" dirty="0">
                <a:solidFill>
                  <a:srgbClr val="E0D6DE"/>
                </a:solidFill>
                <a:latin typeface="Sora Medium" pitchFamily="34" charset="0"/>
                <a:ea typeface="Sora Medium" pitchFamily="34" charset="-122"/>
                <a:cs typeface="Sora Medium" pitchFamily="34" charset="-120"/>
              </a:rPr>
              <a:t>Emotional Language</a:t>
            </a:r>
            <a:endParaRPr lang="en-US" sz="2100" dirty="0"/>
          </a:p>
        </p:txBody>
      </p:sp>
      <p:sp>
        <p:nvSpPr>
          <p:cNvPr id="6" name="Text 3"/>
          <p:cNvSpPr/>
          <p:nvPr/>
        </p:nvSpPr>
        <p:spPr>
          <a:xfrm>
            <a:off x="1493996" y="2220039"/>
            <a:ext cx="6856214" cy="689610"/>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Noto Sans TC" pitchFamily="34" charset="0"/>
                <a:ea typeface="Noto Sans TC" pitchFamily="34" charset="-122"/>
                <a:cs typeface="Noto Sans TC" pitchFamily="34" charset="-120"/>
              </a:rPr>
              <a:t>Frequent use of words like 'love,' 'know,' and 'heart' shows personal storytelling.</a:t>
            </a:r>
            <a:endParaRPr lang="en-US" sz="1650" dirty="0"/>
          </a:p>
        </p:txBody>
      </p:sp>
      <p:sp>
        <p:nvSpPr>
          <p:cNvPr id="7" name="Shape 4"/>
          <p:cNvSpPr/>
          <p:nvPr/>
        </p:nvSpPr>
        <p:spPr>
          <a:xfrm>
            <a:off x="793790" y="3340537"/>
            <a:ext cx="484823" cy="484823"/>
          </a:xfrm>
          <a:prstGeom prst="roundRect">
            <a:avLst>
              <a:gd name="adj" fmla="val 6667"/>
            </a:avLst>
          </a:prstGeom>
          <a:solidFill>
            <a:srgbClr val="26262B"/>
          </a:solidFill>
          <a:ln/>
        </p:spPr>
      </p:sp>
      <p:sp>
        <p:nvSpPr>
          <p:cNvPr id="8" name="Text 5"/>
          <p:cNvSpPr/>
          <p:nvPr/>
        </p:nvSpPr>
        <p:spPr>
          <a:xfrm>
            <a:off x="1493996" y="3414593"/>
            <a:ext cx="2693551" cy="336590"/>
          </a:xfrm>
          <a:prstGeom prst="rect">
            <a:avLst/>
          </a:prstGeom>
          <a:noFill/>
          <a:ln/>
        </p:spPr>
        <p:txBody>
          <a:bodyPr wrap="none" lIns="0" tIns="0" rIns="0" bIns="0" rtlCol="0" anchor="t"/>
          <a:lstStyle/>
          <a:p>
            <a:pPr algn="l" indent="0" marL="0">
              <a:lnSpc>
                <a:spcPts val="2650"/>
              </a:lnSpc>
              <a:buNone/>
            </a:pPr>
            <a:r>
              <a:rPr lang="en-US" sz="2100" dirty="0">
                <a:solidFill>
                  <a:srgbClr val="E0D6DE"/>
                </a:solidFill>
                <a:latin typeface="Sora Medium" pitchFamily="34" charset="0"/>
                <a:ea typeface="Sora Medium" pitchFamily="34" charset="-122"/>
                <a:cs typeface="Sora Medium" pitchFamily="34" charset="-120"/>
              </a:rPr>
              <a:t>Positive Tone</a:t>
            </a:r>
            <a:endParaRPr lang="en-US" sz="2100" dirty="0"/>
          </a:p>
        </p:txBody>
      </p:sp>
      <p:sp>
        <p:nvSpPr>
          <p:cNvPr id="9" name="Text 6"/>
          <p:cNvSpPr/>
          <p:nvPr/>
        </p:nvSpPr>
        <p:spPr>
          <a:xfrm>
            <a:off x="1493996" y="3880366"/>
            <a:ext cx="6856214" cy="344805"/>
          </a:xfrm>
          <a:prstGeom prst="rect">
            <a:avLst/>
          </a:prstGeom>
          <a:noFill/>
          <a:ln/>
        </p:spPr>
        <p:txBody>
          <a:bodyPr wrap="none" lIns="0" tIns="0" rIns="0" bIns="0" rtlCol="0" anchor="t"/>
          <a:lstStyle/>
          <a:p>
            <a:pPr algn="l" indent="0" marL="0">
              <a:lnSpc>
                <a:spcPts val="2700"/>
              </a:lnSpc>
              <a:buNone/>
            </a:pPr>
            <a:r>
              <a:rPr lang="en-US" sz="1650" dirty="0">
                <a:solidFill>
                  <a:srgbClr val="E0D6DE"/>
                </a:solidFill>
                <a:latin typeface="Noto Sans TC" pitchFamily="34" charset="0"/>
                <a:ea typeface="Noto Sans TC" pitchFamily="34" charset="-122"/>
                <a:cs typeface="Noto Sans TC" pitchFamily="34" charset="-120"/>
              </a:rPr>
              <a:t>Lyrics generally maintain a positive sentiment with emotional depth.</a:t>
            </a:r>
            <a:endParaRPr lang="en-US" sz="1650" dirty="0"/>
          </a:p>
        </p:txBody>
      </p:sp>
      <p:sp>
        <p:nvSpPr>
          <p:cNvPr id="10" name="Shape 7"/>
          <p:cNvSpPr/>
          <p:nvPr/>
        </p:nvSpPr>
        <p:spPr>
          <a:xfrm>
            <a:off x="793790" y="4656058"/>
            <a:ext cx="484823" cy="484823"/>
          </a:xfrm>
          <a:prstGeom prst="roundRect">
            <a:avLst>
              <a:gd name="adj" fmla="val 6667"/>
            </a:avLst>
          </a:prstGeom>
          <a:solidFill>
            <a:srgbClr val="26262B"/>
          </a:solidFill>
          <a:ln/>
        </p:spPr>
      </p:sp>
      <p:sp>
        <p:nvSpPr>
          <p:cNvPr id="11" name="Text 8"/>
          <p:cNvSpPr/>
          <p:nvPr/>
        </p:nvSpPr>
        <p:spPr>
          <a:xfrm>
            <a:off x="1493996" y="4730115"/>
            <a:ext cx="2693551" cy="336590"/>
          </a:xfrm>
          <a:prstGeom prst="rect">
            <a:avLst/>
          </a:prstGeom>
          <a:noFill/>
          <a:ln/>
        </p:spPr>
        <p:txBody>
          <a:bodyPr wrap="none" lIns="0" tIns="0" rIns="0" bIns="0" rtlCol="0" anchor="t"/>
          <a:lstStyle/>
          <a:p>
            <a:pPr algn="l" indent="0" marL="0">
              <a:lnSpc>
                <a:spcPts val="2650"/>
              </a:lnSpc>
              <a:buNone/>
            </a:pPr>
            <a:r>
              <a:rPr lang="en-US" sz="2100" dirty="0">
                <a:solidFill>
                  <a:srgbClr val="E0D6DE"/>
                </a:solidFill>
                <a:latin typeface="Sora Medium" pitchFamily="34" charset="0"/>
                <a:ea typeface="Sora Medium" pitchFamily="34" charset="-122"/>
                <a:cs typeface="Sora Medium" pitchFamily="34" charset="-120"/>
              </a:rPr>
              <a:t>Creative Peaks</a:t>
            </a:r>
            <a:endParaRPr lang="en-US" sz="2100" dirty="0"/>
          </a:p>
        </p:txBody>
      </p:sp>
      <p:sp>
        <p:nvSpPr>
          <p:cNvPr id="12" name="Text 9"/>
          <p:cNvSpPr/>
          <p:nvPr/>
        </p:nvSpPr>
        <p:spPr>
          <a:xfrm>
            <a:off x="1493996" y="5195888"/>
            <a:ext cx="6856214" cy="689610"/>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Noto Sans TC" pitchFamily="34" charset="0"/>
                <a:ea typeface="Noto Sans TC" pitchFamily="34" charset="-122"/>
                <a:cs typeface="Noto Sans TC" pitchFamily="34" charset="-120"/>
              </a:rPr>
              <a:t>Highest output during album releases, demonstrating focused creativity.</a:t>
            </a:r>
            <a:endParaRPr lang="en-US" sz="1650" dirty="0"/>
          </a:p>
        </p:txBody>
      </p:sp>
      <p:sp>
        <p:nvSpPr>
          <p:cNvPr id="13" name="Shape 10"/>
          <p:cNvSpPr/>
          <p:nvPr/>
        </p:nvSpPr>
        <p:spPr>
          <a:xfrm>
            <a:off x="793790" y="6316385"/>
            <a:ext cx="484823" cy="484823"/>
          </a:xfrm>
          <a:prstGeom prst="roundRect">
            <a:avLst>
              <a:gd name="adj" fmla="val 6667"/>
            </a:avLst>
          </a:prstGeom>
          <a:solidFill>
            <a:srgbClr val="26262B"/>
          </a:solidFill>
          <a:ln/>
        </p:spPr>
      </p:sp>
      <p:sp>
        <p:nvSpPr>
          <p:cNvPr id="14" name="Text 11"/>
          <p:cNvSpPr/>
          <p:nvPr/>
        </p:nvSpPr>
        <p:spPr>
          <a:xfrm>
            <a:off x="1493996" y="6390442"/>
            <a:ext cx="2693551" cy="336590"/>
          </a:xfrm>
          <a:prstGeom prst="rect">
            <a:avLst/>
          </a:prstGeom>
          <a:noFill/>
          <a:ln/>
        </p:spPr>
        <p:txBody>
          <a:bodyPr wrap="none" lIns="0" tIns="0" rIns="0" bIns="0" rtlCol="0" anchor="t"/>
          <a:lstStyle/>
          <a:p>
            <a:pPr algn="l" indent="0" marL="0">
              <a:lnSpc>
                <a:spcPts val="2650"/>
              </a:lnSpc>
              <a:buNone/>
            </a:pPr>
            <a:r>
              <a:rPr lang="en-US" sz="2100" dirty="0">
                <a:solidFill>
                  <a:srgbClr val="E0D6DE"/>
                </a:solidFill>
                <a:latin typeface="Sora Medium" pitchFamily="34" charset="0"/>
                <a:ea typeface="Sora Medium" pitchFamily="34" charset="-122"/>
                <a:cs typeface="Sora Medium" pitchFamily="34" charset="-120"/>
              </a:rPr>
              <a:t>Lyric Structure</a:t>
            </a:r>
            <a:endParaRPr lang="en-US" sz="2100" dirty="0"/>
          </a:p>
        </p:txBody>
      </p:sp>
      <p:sp>
        <p:nvSpPr>
          <p:cNvPr id="15" name="Text 12"/>
          <p:cNvSpPr/>
          <p:nvPr/>
        </p:nvSpPr>
        <p:spPr>
          <a:xfrm>
            <a:off x="1493996" y="6856214"/>
            <a:ext cx="6856214" cy="689610"/>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Noto Sans TC" pitchFamily="34" charset="0"/>
                <a:ea typeface="Noto Sans TC" pitchFamily="34" charset="-122"/>
                <a:cs typeface="Noto Sans TC" pitchFamily="34" charset="-120"/>
              </a:rPr>
              <a:t>Lengths align with pop norms, supporting catchy, radio-friendly songs.</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2025-05-04T14:51:37Z</dcterms:created>
  <dcterms:modified xsi:type="dcterms:W3CDTF">2025-05-04T14:51:37Z</dcterms:modified>
</cp:coreProperties>
</file>